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62" r:id="rId2"/>
    <p:sldId id="296" r:id="rId3"/>
    <p:sldId id="297" r:id="rId4"/>
    <p:sldId id="298" r:id="rId5"/>
    <p:sldId id="299" r:id="rId6"/>
    <p:sldId id="312" r:id="rId7"/>
    <p:sldId id="300" r:id="rId8"/>
    <p:sldId id="294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4" r:id="rId19"/>
    <p:sldId id="315" r:id="rId20"/>
    <p:sldId id="287" r:id="rId21"/>
    <p:sldId id="323" r:id="rId22"/>
    <p:sldId id="316" r:id="rId23"/>
    <p:sldId id="317" r:id="rId24"/>
    <p:sldId id="322" r:id="rId25"/>
    <p:sldId id="32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5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7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3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03-Nov-17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6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9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4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4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03-Nov-17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1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2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0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Lecture-3 water influx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280"/>
            <a:ext cx="8596668" cy="5262879"/>
          </a:xfrm>
        </p:spPr>
        <p:txBody>
          <a:bodyPr>
            <a:normAutofit fontScale="55000" lnSpcReduction="20000"/>
          </a:bodyPr>
          <a:lstStyle/>
          <a:p>
            <a:r>
              <a:rPr lang="da-DK" b="1" dirty="0" smtClean="0">
                <a:solidFill>
                  <a:schemeClr val="tx1"/>
                </a:solidFill>
              </a:rPr>
              <a:t>Water influx definition</a:t>
            </a:r>
          </a:p>
          <a:p>
            <a:r>
              <a:rPr lang="da-DK" b="1" dirty="0" smtClean="0">
                <a:solidFill>
                  <a:schemeClr val="tx1"/>
                </a:solidFill>
              </a:rPr>
              <a:t>Classification of aquifer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Degree of pressure maintenance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Outer boundary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>
                <a:solidFill>
                  <a:schemeClr val="tx1"/>
                </a:solidFill>
              </a:rPr>
              <a:t>F</a:t>
            </a:r>
            <a:r>
              <a:rPr lang="da-DK" i="1" dirty="0" smtClean="0">
                <a:solidFill>
                  <a:schemeClr val="tx1"/>
                </a:solidFill>
              </a:rPr>
              <a:t>low regime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Flow geometry</a:t>
            </a:r>
          </a:p>
          <a:p>
            <a:pPr marL="0" indent="0">
              <a:buNone/>
            </a:pPr>
            <a:endParaRPr lang="da-DK" i="1" dirty="0" smtClean="0">
              <a:solidFill>
                <a:schemeClr val="tx1"/>
              </a:solidFill>
            </a:endParaRPr>
          </a:p>
          <a:p>
            <a:r>
              <a:rPr lang="da-DK" b="1" dirty="0" smtClean="0">
                <a:solidFill>
                  <a:schemeClr val="tx1"/>
                </a:solidFill>
              </a:rPr>
              <a:t>Water influx models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Pot aquifer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Schilthuis’ steady-state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Hurst’s modified steady-state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The van Everdingen-Hurst unsteady-state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Edge-water drive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Bottom-water drive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The Carter-Tracy unsteady-state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Fetkovich’s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Radial aquifer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Linear aquifer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4" y="1244906"/>
            <a:ext cx="3487042" cy="294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77334" y="1014835"/>
            <a:ext cx="8596668" cy="3880773"/>
          </a:xfrm>
        </p:spPr>
        <p:txBody>
          <a:bodyPr/>
          <a:lstStyle/>
          <a:p>
            <a:r>
              <a:rPr lang="da-DK" dirty="0" smtClean="0"/>
              <a:t>Bottom-water drive </a:t>
            </a:r>
          </a:p>
          <a:p>
            <a:pPr marL="0" indent="0">
              <a:buNone/>
            </a:pPr>
            <a:r>
              <a:rPr lang="da-DK" dirty="0" smtClean="0"/>
              <a:t>The reservoir water contact completly underlies the reservoir </a:t>
            </a:r>
          </a:p>
          <a:p>
            <a:pPr marL="0" indent="0">
              <a:buNone/>
            </a:pPr>
            <a:r>
              <a:rPr lang="da-DK" dirty="0" smtClean="0"/>
              <a:t>The flow is essentially radial and in constrast to the edge-water drive</a:t>
            </a:r>
          </a:p>
          <a:p>
            <a:pPr marL="0" indent="0">
              <a:buNone/>
            </a:pPr>
            <a:r>
              <a:rPr lang="da-DK" dirty="0" smtClean="0"/>
              <a:t>Vertical flow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93" y="2839152"/>
            <a:ext cx="34861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77334" y="1014835"/>
            <a:ext cx="8596668" cy="3880773"/>
          </a:xfrm>
        </p:spPr>
        <p:txBody>
          <a:bodyPr/>
          <a:lstStyle/>
          <a:p>
            <a:r>
              <a:rPr lang="da-DK" dirty="0" smtClean="0"/>
              <a:t>Linear-water drive </a:t>
            </a:r>
          </a:p>
          <a:p>
            <a:pPr marL="0" indent="0">
              <a:buNone/>
            </a:pPr>
            <a:r>
              <a:rPr lang="da-DK" dirty="0" smtClean="0"/>
              <a:t>The influx is from one flank of the reservoir </a:t>
            </a:r>
          </a:p>
          <a:p>
            <a:pPr marL="0" indent="0">
              <a:buNone/>
            </a:pPr>
            <a:r>
              <a:rPr lang="da-DK" dirty="0" smtClean="0"/>
              <a:t>Flow is linear with a constant cross-sectional area.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68" y="2685425"/>
            <a:ext cx="2971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85907"/>
            <a:ext cx="8596668" cy="967257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Water influx models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584037"/>
            <a:ext cx="9590928" cy="573281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Pot aquifer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This model estimate the water influx into a gas/oil reservoir is based on the basic definition of compressibility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47173"/>
            <a:ext cx="2105025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664647"/>
            <a:ext cx="7534275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450442"/>
            <a:ext cx="3276600" cy="101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4406130"/>
            <a:ext cx="74104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8" y="352540"/>
            <a:ext cx="11115070" cy="5927074"/>
          </a:xfrm>
        </p:spPr>
        <p:txBody>
          <a:bodyPr>
            <a:normAutofit/>
          </a:bodyPr>
          <a:lstStyle/>
          <a:p>
            <a:r>
              <a:rPr lang="da-DK" sz="2400" dirty="0" smtClean="0"/>
              <a:t>Calculating the initial volume of the water in the aquifer. </a:t>
            </a:r>
          </a:p>
          <a:p>
            <a:endParaRPr lang="da-DK" sz="2400" dirty="0"/>
          </a:p>
          <a:p>
            <a:endParaRPr lang="da-DK" sz="2400" dirty="0" smtClean="0"/>
          </a:p>
          <a:p>
            <a:endParaRPr lang="da-DK" sz="2400" dirty="0"/>
          </a:p>
          <a:p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 smtClean="0"/>
              <a:t>Include the fractional encroachment angle f </a:t>
            </a:r>
          </a:p>
          <a:p>
            <a:r>
              <a:rPr lang="da-DK" sz="2400" dirty="0" smtClean="0"/>
              <a:t>Since the reservoir is not circular in nature, water does not encroach on all sides of the reservoir. </a:t>
            </a:r>
          </a:p>
          <a:p>
            <a:endParaRPr lang="da-DK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28" y="921457"/>
            <a:ext cx="4724400" cy="265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135" y="765340"/>
            <a:ext cx="3470315" cy="3255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818" y="4433998"/>
            <a:ext cx="6000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35" y="854113"/>
            <a:ext cx="88868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Solution 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728" y="963152"/>
            <a:ext cx="9259880" cy="4974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Calcutation of the initial volume of water (Wi) in the aquifer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Calculate the cumulative water influx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0" y="1417639"/>
            <a:ext cx="5991225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80" y="3854928"/>
            <a:ext cx="6153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Schilthuis’ Steady-State Model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80936"/>
            <a:ext cx="9259880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 smtClean="0">
                <a:solidFill>
                  <a:schemeClr val="tx1"/>
                </a:solidFill>
              </a:rPr>
              <a:t>Darcy’s equation (steady-state flow regime), the rate of water influx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37267"/>
            <a:ext cx="4048125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355611"/>
            <a:ext cx="5286375" cy="279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9455" y="1795749"/>
            <a:ext cx="586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Q: Do you remember where this equation comes from??</a:t>
            </a:r>
          </a:p>
          <a:p>
            <a:r>
              <a:rPr lang="da-DK" dirty="0" smtClean="0"/>
              <a:t>Derive it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0636" y="3701667"/>
            <a:ext cx="440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C: is the water influx constant (bbl/day/psi)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83429" y="4347998"/>
                <a:ext cx="3033595" cy="485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 smtClean="0"/>
                  <a:t>C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a-DK" sz="2000" b="0" i="1" smtClean="0">
                            <a:latin typeface="Cambria Math" panose="02040503050406030204" pitchFamily="18" charset="0"/>
                          </a:rPr>
                          <m:t>𝑊𝑒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a-DK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𝑝𝑖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29" y="4347998"/>
                <a:ext cx="3033595" cy="485518"/>
              </a:xfrm>
              <a:prstGeom prst="rect">
                <a:avLst/>
              </a:prstGeom>
              <a:blipFill rotWithShape="0">
                <a:blip r:embed="rId4"/>
                <a:stretch>
                  <a:fillRect l="-5231" t="-375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40636" y="4961709"/>
            <a:ext cx="2622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Note that B.C.Craft calls it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893" y="5616192"/>
            <a:ext cx="2209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39" y="0"/>
            <a:ext cx="8658225" cy="3114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54" y="4120453"/>
            <a:ext cx="6477247" cy="897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54" y="5329741"/>
            <a:ext cx="5000884" cy="9818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2949" y="3241701"/>
            <a:ext cx="1476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/>
              <a:t>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26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Example 8.1 B.C.Craft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22776"/>
            <a:ext cx="55435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7" y="1469088"/>
            <a:ext cx="5734050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97" y="3085813"/>
            <a:ext cx="2600325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34" y="3990688"/>
            <a:ext cx="27622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Water influx definition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59523"/>
            <a:ext cx="10998851" cy="4581839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>
                <a:solidFill>
                  <a:schemeClr val="tx1"/>
                </a:solidFill>
              </a:rPr>
              <a:t>Water influx</a:t>
            </a:r>
            <a:r>
              <a:rPr lang="da-DK" dirty="0" smtClean="0">
                <a:solidFill>
                  <a:schemeClr val="tx1"/>
                </a:solidFill>
              </a:rPr>
              <a:t>: Expantion and flow of water from the aquifer into the oil/gas reservoir caused by the drop in the rservoir pressure, due to the production of fluids. In other word, the hydrocarbon production from the reservoir and subsequent pressure drop prompt a response from the quifer to offset the pressure decline. 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chemeClr val="tx1"/>
                </a:solidFill>
              </a:rPr>
              <a:t>Aquifer: </a:t>
            </a:r>
            <a:r>
              <a:rPr lang="da-DK" dirty="0" smtClean="0">
                <a:solidFill>
                  <a:schemeClr val="tx1"/>
                </a:solidFill>
              </a:rPr>
              <a:t>Water-bearing rocks surround the hydrocarbon reservoirs. </a:t>
            </a:r>
            <a:endParaRPr lang="da-DK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1117"/>
          <a:stretch/>
        </p:blipFill>
        <p:spPr>
          <a:xfrm>
            <a:off x="1195039" y="3998089"/>
            <a:ext cx="7572375" cy="24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96" y="673562"/>
            <a:ext cx="2790825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0160"/>
          <a:stretch/>
        </p:blipFill>
        <p:spPr>
          <a:xfrm>
            <a:off x="490047" y="1775437"/>
            <a:ext cx="4391025" cy="1452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6311"/>
          <a:stretch/>
        </p:blipFill>
        <p:spPr>
          <a:xfrm>
            <a:off x="1269005" y="3183873"/>
            <a:ext cx="4762500" cy="948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429" y="1346812"/>
            <a:ext cx="48958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84" y="2421324"/>
            <a:ext cx="7991475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584" y="955757"/>
            <a:ext cx="2537458" cy="9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73" y="578120"/>
            <a:ext cx="89439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Solution 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76100"/>
            <a:ext cx="6105525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751" y="3734086"/>
            <a:ext cx="22193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Solution 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80666"/>
            <a:ext cx="65817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See you next time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59880" cy="3880773"/>
          </a:xfrm>
        </p:spPr>
        <p:txBody>
          <a:bodyPr/>
          <a:lstStyle/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HAVE A NICE TIME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139438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Degree of pressure maintenance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42" y="638009"/>
            <a:ext cx="10998851" cy="5314438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Active water drive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Partial water drive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Limited water drive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Active water drive refers to the water encroachment mechanism in which the rate of water influx equals the reservoir total production rate.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42" y="2961904"/>
            <a:ext cx="7305675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904879"/>
            <a:ext cx="344805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4366841"/>
            <a:ext cx="58483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Cumulative production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717" y="1522776"/>
            <a:ext cx="6200775" cy="4314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491" y="2474244"/>
            <a:ext cx="3676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The gas solubility is substracted from the current gas oil ratio because it is accounted for the oil volume factor Bo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81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Example-1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/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/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/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/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83" y="596242"/>
            <a:ext cx="88677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84430"/>
            <a:ext cx="10515600" cy="1325563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2439"/>
          <a:stretch/>
        </p:blipFill>
        <p:spPr>
          <a:xfrm>
            <a:off x="440674" y="4637491"/>
            <a:ext cx="6200775" cy="757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758764"/>
            <a:ext cx="6315075" cy="86677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20" y="941909"/>
            <a:ext cx="5150967" cy="35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Outer boundary conditions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6208"/>
            <a:ext cx="8596668" cy="3880773"/>
          </a:xfrm>
        </p:spPr>
        <p:txBody>
          <a:bodyPr/>
          <a:lstStyle/>
          <a:p>
            <a:r>
              <a:rPr lang="da-DK" dirty="0" smtClean="0"/>
              <a:t>Infinite system </a:t>
            </a:r>
          </a:p>
          <a:p>
            <a:pPr marL="0" indent="0">
              <a:buNone/>
            </a:pPr>
            <a:r>
              <a:rPr lang="da-DK" dirty="0" smtClean="0"/>
              <a:t>The effect of the pressure changes at the oil/aquifer boundary can never be felt at the outer boundary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Finite system </a:t>
            </a:r>
          </a:p>
          <a:p>
            <a:pPr marL="0" indent="0">
              <a:buNone/>
            </a:pPr>
            <a:r>
              <a:rPr lang="da-DK" dirty="0" smtClean="0"/>
              <a:t>The aquifer outer limit is affected by the influx into the oil zone and that pressure </a:t>
            </a:r>
            <a:r>
              <a:rPr lang="da-DK" smtClean="0"/>
              <a:t>at this </a:t>
            </a:r>
            <a:r>
              <a:rPr lang="da-DK" dirty="0" smtClean="0"/>
              <a:t>limit changes with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83" y="102824"/>
            <a:ext cx="8596668" cy="1320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Flow Regimes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83" y="1156248"/>
            <a:ext cx="8596668" cy="5288619"/>
          </a:xfrm>
        </p:spPr>
        <p:txBody>
          <a:bodyPr/>
          <a:lstStyle/>
          <a:p>
            <a:r>
              <a:rPr lang="da-DK" dirty="0" smtClean="0"/>
              <a:t>Steady-state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Semisteady (pseudosteady)-state 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Unsteady-state</a:t>
            </a:r>
          </a:p>
          <a:p>
            <a:endParaRPr lang="da-D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37" y="1593253"/>
            <a:ext cx="2768634" cy="1405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2" y="5394134"/>
            <a:ext cx="2274679" cy="1101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37" y="3608701"/>
            <a:ext cx="2754307" cy="11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Flow Geometries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77334" y="1014835"/>
            <a:ext cx="8596668" cy="3880773"/>
          </a:xfrm>
        </p:spPr>
        <p:txBody>
          <a:bodyPr/>
          <a:lstStyle/>
          <a:p>
            <a:r>
              <a:rPr lang="da-DK" dirty="0" smtClean="0"/>
              <a:t>Edge-water drive </a:t>
            </a:r>
          </a:p>
          <a:p>
            <a:pPr marL="0" indent="0">
              <a:buNone/>
            </a:pPr>
            <a:r>
              <a:rPr lang="da-DK" dirty="0" smtClean="0"/>
              <a:t>Water moves into the flanks as a result of pressure drop of the reservoir-aquifer boundary.</a:t>
            </a:r>
          </a:p>
          <a:p>
            <a:pPr marL="0" indent="0">
              <a:buNone/>
            </a:pPr>
            <a:r>
              <a:rPr lang="da-DK" dirty="0" smtClean="0"/>
              <a:t>Radial flow with negligible vertical flow.</a:t>
            </a:r>
          </a:p>
          <a:p>
            <a:pPr marL="0" indent="0">
              <a:buNone/>
            </a:pPr>
            <a:r>
              <a:rPr lang="da-DK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087" y="3160816"/>
            <a:ext cx="3971927" cy="27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451</Words>
  <Application>Microsoft Office PowerPoint</Application>
  <PresentationFormat>Widescreen</PresentationFormat>
  <Paragraphs>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Office Theme</vt:lpstr>
      <vt:lpstr>Lecture-3 water influx</vt:lpstr>
      <vt:lpstr>Water influx definition</vt:lpstr>
      <vt:lpstr>Degree of pressure maintenance </vt:lpstr>
      <vt:lpstr>Cumulative production </vt:lpstr>
      <vt:lpstr>Example-1         </vt:lpstr>
      <vt:lpstr>Solution </vt:lpstr>
      <vt:lpstr>Outer boundary conditions</vt:lpstr>
      <vt:lpstr>Flow Regimes </vt:lpstr>
      <vt:lpstr>Flow Geometries </vt:lpstr>
      <vt:lpstr>PowerPoint Presentation</vt:lpstr>
      <vt:lpstr>PowerPoint Presentation</vt:lpstr>
      <vt:lpstr>Water influx models  </vt:lpstr>
      <vt:lpstr>PowerPoint Presentation</vt:lpstr>
      <vt:lpstr>PowerPoint Presentation</vt:lpstr>
      <vt:lpstr>Solution  </vt:lpstr>
      <vt:lpstr>Schilthuis’ Steady-State Model </vt:lpstr>
      <vt:lpstr>PowerPoint Presentation</vt:lpstr>
      <vt:lpstr>Example 8.1 B.C.Craft  </vt:lpstr>
      <vt:lpstr>Solution </vt:lpstr>
      <vt:lpstr>PowerPoint Presentation</vt:lpstr>
      <vt:lpstr>PowerPoint Presentation</vt:lpstr>
      <vt:lpstr>PowerPoint Presentation</vt:lpstr>
      <vt:lpstr>Solution  </vt:lpstr>
      <vt:lpstr>Solution  </vt:lpstr>
      <vt:lpstr>See you next time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Engineering</dc:title>
  <dc:creator>ahmed pc</dc:creator>
  <cp:lastModifiedBy>ahmed pc</cp:lastModifiedBy>
  <cp:revision>180</cp:revision>
  <dcterms:created xsi:type="dcterms:W3CDTF">2017-02-06T11:10:14Z</dcterms:created>
  <dcterms:modified xsi:type="dcterms:W3CDTF">2017-11-03T12:23:42Z</dcterms:modified>
</cp:coreProperties>
</file>